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5" d="100"/>
          <a:sy n="95" d="100"/>
        </p:scale>
        <p:origin x="1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ru-RU"/>
              <a:t>Образец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5" name="Footer Placeholder 4"/>
          <p:cNvSpPr>
            <a:spLocks noGrp="1"/>
          </p:cNvSpPr>
          <p:nvPr>
            <p:ph type="ftr" sz="quarter" idx="11"/>
          </p:nvPr>
        </p:nvSpPr>
        <p:spPr>
          <a:xfrm>
            <a:off x="2416500" y="329307"/>
            <a:ext cx="4973915" cy="309201"/>
          </a:xfrm>
        </p:spPr>
        <p:txBody>
          <a:bodyPr/>
          <a:lstStyle/>
          <a:p>
            <a:endParaRPr lang="ru-RU" dirty="0"/>
          </a:p>
        </p:txBody>
      </p:sp>
      <p:sp>
        <p:nvSpPr>
          <p:cNvPr id="6" name="Slide Number Placeholder 5"/>
          <p:cNvSpPr>
            <a:spLocks noGrp="1"/>
          </p:cNvSpPr>
          <p:nvPr>
            <p:ph type="sldNum" sz="quarter" idx="12"/>
          </p:nvPr>
        </p:nvSpPr>
        <p:spPr>
          <a:xfrm>
            <a:off x="1437664" y="798973"/>
            <a:ext cx="811019" cy="503578"/>
          </a:xfrm>
        </p:spPr>
        <p:txBody>
          <a:bodyPr/>
          <a:lstStyle/>
          <a:p>
            <a:fld id="{3DE31F9A-6DA6-49BE-A2E1-7457344EFAAC}" type="slidenum">
              <a:rPr lang="ru-RU" smtClean="0"/>
              <a:t>‹#›</a:t>
            </a:fld>
            <a:endParaRPr lang="ru-RU"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7475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3DE31F9A-6DA6-49BE-A2E1-7457344EFAAC}" type="slidenum">
              <a:rPr lang="ru-RU" smtClean="0"/>
              <a:t>‹#›</a:t>
            </a:fld>
            <a:endParaRPr lang="ru-RU"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2955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3DE31F9A-6DA6-49BE-A2E1-7457344EFAAC}" type="slidenum">
              <a:rPr lang="ru-RU" smtClean="0"/>
              <a:t>‹#›</a:t>
            </a:fld>
            <a:endParaRPr lang="ru-RU"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5940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3DE31F9A-6DA6-49BE-A2E1-7457344EFAAC}" type="slidenum">
              <a:rPr lang="ru-RU" smtClean="0"/>
              <a:t>‹#›</a:t>
            </a:fld>
            <a:endParaRPr lang="ru-RU"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9084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ru-RU"/>
              <a:t>Образец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3DE31F9A-6DA6-49BE-A2E1-7457344EFAAC}" type="slidenum">
              <a:rPr lang="ru-RU" smtClean="0"/>
              <a:t>‹#›</a:t>
            </a:fld>
            <a:endParaRPr lang="ru-RU"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3987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3DE31F9A-6DA6-49BE-A2E1-7457344EFAAC}" type="slidenum">
              <a:rPr lang="ru-RU" smtClean="0"/>
              <a:t>‹#›</a:t>
            </a:fld>
            <a:endParaRPr lang="ru-RU"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712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47191" y="2824269"/>
            <a:ext cx="4645152" cy="264445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412362" y="2821491"/>
            <a:ext cx="4645152" cy="263737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3DE31F9A-6DA6-49BE-A2E1-7457344EFAAC}" type="slidenum">
              <a:rPr lang="ru-RU" smtClean="0"/>
              <a:t>‹#›</a:t>
            </a:fld>
            <a:endParaRPr lang="ru-RU"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070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3DE31F9A-6DA6-49BE-A2E1-7457344EFAAC}" type="slidenum">
              <a:rPr lang="ru-RU" smtClean="0"/>
              <a:t>‹#›</a:t>
            </a:fld>
            <a:endParaRPr lang="ru-RU"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356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3DE31F9A-6DA6-49BE-A2E1-7457344EFAAC}" type="slidenum">
              <a:rPr lang="ru-RU" smtClean="0"/>
              <a:t>‹#›</a:t>
            </a:fld>
            <a:endParaRPr lang="ru-RU" dirty="0"/>
          </a:p>
        </p:txBody>
      </p:sp>
    </p:spTree>
    <p:extLst>
      <p:ext uri="{BB962C8B-B14F-4D97-AF65-F5344CB8AC3E}">
        <p14:creationId xmlns:p14="http://schemas.microsoft.com/office/powerpoint/2010/main" val="181877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2D89EAD6-9008-4D20-9206-C89A9DCDC761}" type="datetimeFigureOut">
              <a:rPr lang="ru-RU" smtClean="0"/>
              <a:t>02.10.2020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3DE31F9A-6DA6-49BE-A2E1-7457344EFAAC}" type="slidenum">
              <a:rPr lang="ru-RU" smtClean="0"/>
              <a:t>‹#›</a:t>
            </a:fld>
            <a:endParaRPr lang="ru-RU"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596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a:t>Вставка рисунка</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D89EAD6-9008-4D20-9206-C89A9DCDC761}" type="datetimeFigureOut">
              <a:rPr lang="ru-RU" smtClean="0"/>
              <a:t>02.10.2020</a:t>
            </a:fld>
            <a:endParaRPr lang="ru-RU" dirty="0"/>
          </a:p>
        </p:txBody>
      </p:sp>
      <p:sp>
        <p:nvSpPr>
          <p:cNvPr id="6" name="Footer Placeholder 5"/>
          <p:cNvSpPr>
            <a:spLocks noGrp="1"/>
          </p:cNvSpPr>
          <p:nvPr>
            <p:ph type="ftr" sz="quarter" idx="11"/>
          </p:nvPr>
        </p:nvSpPr>
        <p:spPr>
          <a:xfrm>
            <a:off x="1447382" y="318640"/>
            <a:ext cx="5541004" cy="320931"/>
          </a:xfrm>
        </p:spPr>
        <p:txBody>
          <a:bodyPr/>
          <a:lstStyle/>
          <a:p>
            <a:endParaRPr lang="ru-RU" dirty="0"/>
          </a:p>
        </p:txBody>
      </p:sp>
      <p:sp>
        <p:nvSpPr>
          <p:cNvPr id="7" name="Slide Number Placeholder 6"/>
          <p:cNvSpPr>
            <a:spLocks noGrp="1"/>
          </p:cNvSpPr>
          <p:nvPr>
            <p:ph type="sldNum" sz="quarter" idx="12"/>
          </p:nvPr>
        </p:nvSpPr>
        <p:spPr/>
        <p:txBody>
          <a:bodyPr/>
          <a:lstStyle/>
          <a:p>
            <a:fld id="{3DE31F9A-6DA6-49BE-A2E1-7457344EFAAC}" type="slidenum">
              <a:rPr lang="ru-RU" smtClean="0"/>
              <a:t>‹#›</a:t>
            </a:fld>
            <a:endParaRPr lang="ru-RU"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82992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D89EAD6-9008-4D20-9206-C89A9DCDC761}" type="datetimeFigureOut">
              <a:rPr lang="ru-RU" smtClean="0"/>
              <a:t>02.10.2020</a:t>
            </a:fld>
            <a:endParaRPr lang="ru-RU"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DE31F9A-6DA6-49BE-A2E1-7457344EFAAC}" type="slidenum">
              <a:rPr lang="ru-RU" smtClean="0"/>
              <a:t>‹#›</a:t>
            </a:fld>
            <a:endParaRPr lang="ru-RU"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990827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ur-consul.ru/Bibli/Kak-igratjj-na-rossiyiskikh-birzhakh.html#Q-2551-4-3-Uchastniki-birzhyevoyi-torgovli-Lin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consultant.ru/document/cons_doc_LAW_358886/d6c4cf12599e8e506127d45e376d9b821dd75f03/#dst100435" TargetMode="External"/><Relationship Id="rId2" Type="http://schemas.openxmlformats.org/officeDocument/2006/relationships/hyperlink" Target="http://www.consultant.ru/document/cons_doc_LAW_358886/d6c4cf12599e8e506127d45e376d9b821dd75f03/#dst100162"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consultant.ru/document/cons_doc_LAW_358886/d6c4cf12599e8e506127d45e376d9b821dd75f03/#dst133" TargetMode="External"/><Relationship Id="rId2" Type="http://schemas.openxmlformats.org/officeDocument/2006/relationships/hyperlink" Target="http://www.consultant.ru/document/cons_doc_LAW_358891/0cc2850d813ba62eb56660b7e06e767ea764d8b1/#dst337"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717E08-2806-4F57-9F8C-605C0B9DED15}"/>
              </a:ext>
            </a:extLst>
          </p:cNvPr>
          <p:cNvSpPr>
            <a:spLocks noGrp="1"/>
          </p:cNvSpPr>
          <p:nvPr>
            <p:ph type="ctrTitle"/>
          </p:nvPr>
        </p:nvSpPr>
        <p:spPr>
          <a:xfrm>
            <a:off x="2318084" y="946484"/>
            <a:ext cx="9106736" cy="1907226"/>
          </a:xfrm>
        </p:spPr>
        <p:txBody>
          <a:bodyPr>
            <a:normAutofit/>
          </a:bodyPr>
          <a:lstStyle/>
          <a:p>
            <a:pPr indent="450215" algn="ctr">
              <a:lnSpc>
                <a:spcPct val="150000"/>
              </a:lnSpc>
              <a:spcAft>
                <a:spcPts val="0"/>
              </a:spcAft>
            </a:pPr>
            <a:r>
              <a:rPr lang="ru-RU" sz="4000" b="1" i="1" u="sng" dirty="0">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Тема 4 «Участники биржевой торговли»</a:t>
            </a:r>
            <a:endParaRPr lang="ru-RU" sz="4000" i="1" u="sng" dirty="0"/>
          </a:p>
        </p:txBody>
      </p:sp>
      <p:sp>
        <p:nvSpPr>
          <p:cNvPr id="3" name="Подзаголовок 2">
            <a:extLst>
              <a:ext uri="{FF2B5EF4-FFF2-40B4-BE49-F238E27FC236}">
                <a16:creationId xmlns:a16="http://schemas.microsoft.com/office/drawing/2014/main" id="{4759B667-C0F5-46C1-A3A0-AE3617398CA6}"/>
              </a:ext>
            </a:extLst>
          </p:cNvPr>
          <p:cNvSpPr>
            <a:spLocks noGrp="1"/>
          </p:cNvSpPr>
          <p:nvPr>
            <p:ph type="subTitle" idx="1"/>
          </p:nvPr>
        </p:nvSpPr>
        <p:spPr>
          <a:xfrm>
            <a:off x="3826043" y="3750737"/>
            <a:ext cx="7598777" cy="973664"/>
          </a:xfrm>
        </p:spPr>
        <p:txBody>
          <a:bodyPr>
            <a:normAutofit fontScale="92500" lnSpcReduction="10000"/>
          </a:bodyPr>
          <a:lstStyle/>
          <a:p>
            <a:pPr algn="just">
              <a:lnSpc>
                <a:spcPct val="150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1. </a:t>
            </a:r>
            <a:r>
              <a:rPr lang="ru-RU" sz="1600" dirty="0" err="1">
                <a:latin typeface="Times New Roman" panose="02020603050405020304" pitchFamily="18" charset="0"/>
                <a:ea typeface="Times New Roman" panose="02020603050405020304" pitchFamily="18" charset="0"/>
                <a:cs typeface="Times New Roman" panose="02020603050405020304" pitchFamily="18" charset="0"/>
              </a:rPr>
              <a:t>УчастникИ</a:t>
            </a:r>
            <a:r>
              <a:rPr lang="ru-RU" sz="1600" dirty="0">
                <a:latin typeface="Times New Roman" panose="02020603050405020304" pitchFamily="18" charset="0"/>
                <a:ea typeface="Times New Roman" panose="02020603050405020304" pitchFamily="18" charset="0"/>
                <a:cs typeface="Times New Roman" panose="02020603050405020304" pitchFamily="18" charset="0"/>
              </a:rPr>
              <a:t> организованных торгов (ст.16 ФЗ№325 от 21.11.2011)</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1600" dirty="0">
                <a:latin typeface="Times New Roman" panose="02020603050405020304" pitchFamily="18" charset="0"/>
                <a:ea typeface="Times New Roman" panose="02020603050405020304" pitchFamily="18" charset="0"/>
                <a:cs typeface="Times New Roman" panose="02020603050405020304" pitchFamily="18" charset="0"/>
              </a:rPr>
              <a:t>2. Участники биржевых торгов</a:t>
            </a:r>
            <a:endParaRPr lang="ru-RU" dirty="0"/>
          </a:p>
        </p:txBody>
      </p:sp>
    </p:spTree>
    <p:extLst>
      <p:ext uri="{BB962C8B-B14F-4D97-AF65-F5344CB8AC3E}">
        <p14:creationId xmlns:p14="http://schemas.microsoft.com/office/powerpoint/2010/main" val="2593470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E824A3C-D883-4993-8800-754387E14F5B}"/>
              </a:ext>
            </a:extLst>
          </p:cNvPr>
          <p:cNvSpPr/>
          <p:nvPr/>
        </p:nvSpPr>
        <p:spPr>
          <a:xfrm>
            <a:off x="272715" y="430671"/>
            <a:ext cx="11357810" cy="484940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215" algn="just">
              <a:lnSpc>
                <a:spcPct val="150000"/>
              </a:lnSpc>
              <a:spcAft>
                <a:spcPts val="0"/>
              </a:spcAft>
            </a:pPr>
            <a:r>
              <a:rPr lang="ru-RU" sz="16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У дилеров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немалое влияние на ликвидность рынка. Они публично заявляют цены на активы, а после обязаны исполнять сделки по названным ценам.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Маклеры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ведут торги в отдельной секции. У них присутствуют помощники, чьи обязанности состоят в фиксации заключения сделок.</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 исключением основных участников, на открытых биржах совершать сделки в состоянии разовые и постоянные посетители.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6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Разовые посетители</a:t>
            </a:r>
            <a:r>
              <a:rPr lang="ru-RU" sz="1600" dirty="0">
                <a:solidFill>
                  <a:srgbClr val="000000"/>
                </a:solidFill>
                <a:latin typeface="Times New Roman" panose="02020603050405020304" pitchFamily="18" charset="0"/>
                <a:ea typeface="Times New Roman" panose="02020603050405020304" pitchFamily="18" charset="0"/>
              </a:rPr>
              <a:t>, под которыми понимаются представители юридических лиц (работники учреждений) и физических (индивидуальные предприниматели), могут совершать сделки только от своего имени и на собственные средства.</a:t>
            </a:r>
            <a:endParaRPr lang="ru-RU" sz="1600" dirty="0">
              <a:latin typeface="Times New Roman" panose="02020603050405020304" pitchFamily="18" charset="0"/>
              <a:ea typeface="Times New Roman" panose="02020603050405020304" pitchFamily="18" charset="0"/>
            </a:endParaRPr>
          </a:p>
          <a:p>
            <a:pPr indent="450215" algn="just">
              <a:lnSpc>
                <a:spcPct val="150000"/>
              </a:lnSpc>
              <a:spcAft>
                <a:spcPts val="0"/>
              </a:spcAft>
            </a:pPr>
            <a:r>
              <a:rPr lang="ru-RU" sz="16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Постоянными посетителями </a:t>
            </a:r>
            <a:r>
              <a:rPr lang="ru-RU" sz="1600" dirty="0">
                <a:solidFill>
                  <a:srgbClr val="000000"/>
                </a:solidFill>
                <a:latin typeface="Times New Roman" panose="02020603050405020304" pitchFamily="18" charset="0"/>
                <a:ea typeface="Times New Roman" panose="02020603050405020304" pitchFamily="18" charset="0"/>
              </a:rPr>
              <a:t>являются брокерские компании, а также независимые брокеры, занимающиеся предоставлением посреднических услуг на рынке.</a:t>
            </a:r>
            <a:endParaRPr lang="ru-RU" sz="1600" dirty="0">
              <a:latin typeface="Times New Roman" panose="02020603050405020304" pitchFamily="18" charset="0"/>
              <a:ea typeface="Times New Roman" panose="02020603050405020304" pitchFamily="18" charset="0"/>
            </a:endParaRPr>
          </a:p>
          <a:p>
            <a:pPr indent="450215" algn="just">
              <a:lnSpc>
                <a:spcPct val="150000"/>
              </a:lnSpc>
              <a:spcAft>
                <a:spcPts val="0"/>
              </a:spcAft>
            </a:pPr>
            <a:r>
              <a:rPr lang="ru-RU" sz="1600" dirty="0">
                <a:solidFill>
                  <a:srgbClr val="000000"/>
                </a:solidFill>
                <a:latin typeface="Times New Roman" panose="02020603050405020304" pitchFamily="18" charset="0"/>
                <a:ea typeface="Times New Roman" panose="02020603050405020304" pitchFamily="18" charset="0"/>
              </a:rPr>
              <a:t>Они не входят в число участников, формирующих уставный капитал. Такие посетители пользуются услугами рынка за плату, вносимую за право принять участие в торговле.</a:t>
            </a:r>
          </a:p>
          <a:p>
            <a:pPr indent="450215" algn="just">
              <a:lnSpc>
                <a:spcPct val="150000"/>
              </a:lnSpc>
              <a:spcAft>
                <a:spcPts val="0"/>
              </a:spcAft>
            </a:pPr>
            <a:r>
              <a:rPr lang="ru-RU" sz="1600" dirty="0">
                <a:latin typeface="Times New Roman" panose="02020603050405020304" pitchFamily="18" charset="0"/>
                <a:ea typeface="Times New Roman" panose="02020603050405020304" pitchFamily="18" charset="0"/>
              </a:rPr>
              <a:t>На закрытых биржах совершать сделки могут лишь ее члены и их представители.</a:t>
            </a:r>
          </a:p>
        </p:txBody>
      </p:sp>
    </p:spTree>
    <p:extLst>
      <p:ext uri="{BB962C8B-B14F-4D97-AF65-F5344CB8AC3E}">
        <p14:creationId xmlns:p14="http://schemas.microsoft.com/office/powerpoint/2010/main" val="1247797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D2F263F-7B5F-4CFB-AEF5-27E0D82775F8}"/>
              </a:ext>
            </a:extLst>
          </p:cNvPr>
          <p:cNvSpPr/>
          <p:nvPr/>
        </p:nvSpPr>
        <p:spPr>
          <a:xfrm>
            <a:off x="431897" y="158446"/>
            <a:ext cx="3658840" cy="38093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indent="450215" algn="just">
              <a:lnSpc>
                <a:spcPct val="150000"/>
              </a:lnSpc>
              <a:spcAft>
                <a:spcPts val="0"/>
              </a:spcAft>
            </a:pPr>
            <a:r>
              <a:rPr lang="ru-RU" sz="1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Специалисты фондовых бирж</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747E4382-ED54-4995-9A6F-204AD9992DE1}"/>
              </a:ext>
            </a:extLst>
          </p:cNvPr>
          <p:cNvSpPr/>
          <p:nvPr/>
        </p:nvSpPr>
        <p:spPr>
          <a:xfrm>
            <a:off x="292770" y="730154"/>
            <a:ext cx="5329988" cy="2319930"/>
          </a:xfrm>
          <a:prstGeom prst="rect">
            <a:avLst/>
          </a:prstGeom>
        </p:spPr>
        <p:txBody>
          <a:bodyPr wrap="square">
            <a:spAutoFit/>
          </a:bodyPr>
          <a:lstStyle/>
          <a:p>
            <a:pPr indent="450215" algn="just">
              <a:lnSpc>
                <a:spcPct val="150000"/>
              </a:lnSpc>
              <a:spcAft>
                <a:spcPts val="0"/>
              </a:spcAft>
            </a:pP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Важные участники биржевой торговли, занятые обеспечением ликвидности. За 1 выпуск акций ответственно одно лицо, обязанное поддерживать стабильную ликвидность закрепленного за ним выпуска.</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Специалисты также ведут книгу учета заявок. Там отмечаются лимитированные, исполняемые сразу. Все отмеченные заявки выполняются в порядке очередности.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id="{AB64DE74-BCD2-4119-B545-5F144290EC7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820313" y="348916"/>
            <a:ext cx="5939790" cy="3268580"/>
          </a:xfrm>
          <a:prstGeom prst="rect">
            <a:avLst/>
          </a:prstGeom>
          <a:noFill/>
          <a:ln>
            <a:noFill/>
          </a:ln>
        </p:spPr>
      </p:pic>
      <p:sp>
        <p:nvSpPr>
          <p:cNvPr id="5" name="Прямоугольник 4">
            <a:extLst>
              <a:ext uri="{FF2B5EF4-FFF2-40B4-BE49-F238E27FC236}">
                <a16:creationId xmlns:a16="http://schemas.microsoft.com/office/drawing/2014/main" id="{2C5715E6-2561-49E7-A2BC-7D9CFB6A58EC}"/>
              </a:ext>
            </a:extLst>
          </p:cNvPr>
          <p:cNvSpPr/>
          <p:nvPr/>
        </p:nvSpPr>
        <p:spPr>
          <a:xfrm>
            <a:off x="153643" y="4798358"/>
            <a:ext cx="11606460" cy="1996765"/>
          </a:xfrm>
          <a:prstGeom prst="rect">
            <a:avLst/>
          </a:prstGeom>
          <a:solidFill>
            <a:schemeClr val="bg1"/>
          </a:solidFill>
        </p:spPr>
        <p:txBody>
          <a:bodyPr wrap="square">
            <a:spAutoFit/>
          </a:bodyPr>
          <a:lstStyle/>
          <a:p>
            <a:pPr lvl="0" indent="450215" algn="just">
              <a:lnSpc>
                <a:spcPct val="150000"/>
              </a:lnSpc>
            </a:pPr>
            <a:r>
              <a:rPr lang="ru-RU" sz="14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На первичном </a:t>
            </a: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размещаются только выпущенные акции с целью привлечения инвестиций в компанию-эмитент. В данном случае именно эмитент (юридическое лицо) выступает в роли продавца. Покупателями могут быть любые инвесторы при публичном размещении ценных бумаг, а также определенный круг инвесторов, если размещение закрытое.</a:t>
            </a:r>
            <a:endParaRPr lang="ru-RU"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indent="450215" algn="just">
              <a:lnSpc>
                <a:spcPct val="150000"/>
              </a:lnSpc>
            </a:pPr>
            <a:r>
              <a:rPr lang="ru-RU" sz="1400"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На вторичном </a:t>
            </a: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происходит свободное обращение бумаг между участниками рынка, и эмитент уже может выступать и в роли покупателя (например, выкупить свои акции обратно), и в роли продавца: продать купленные акции. Именно на вторичном рынке происходит основной оборот, где трейдеры зарабатывают на купле-продаже ценных бумаг за счет колебаний рыночной стоимости.</a:t>
            </a:r>
            <a:endParaRPr lang="ru-RU"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a:extLst>
              <a:ext uri="{FF2B5EF4-FFF2-40B4-BE49-F238E27FC236}">
                <a16:creationId xmlns:a16="http://schemas.microsoft.com/office/drawing/2014/main" id="{7D2A310D-0199-4088-9736-61544C553C94}"/>
              </a:ext>
            </a:extLst>
          </p:cNvPr>
          <p:cNvSpPr/>
          <p:nvPr/>
        </p:nvSpPr>
        <p:spPr>
          <a:xfrm>
            <a:off x="153643" y="3141199"/>
            <a:ext cx="11353798" cy="1350434"/>
          </a:xfrm>
          <a:prstGeom prst="rect">
            <a:avLst/>
          </a:prstGeom>
        </p:spPr>
        <p:txBody>
          <a:bodyPr wrap="square">
            <a:spAutoFit/>
          </a:bodyPr>
          <a:lstStyle/>
          <a:p>
            <a:pPr lvl="0" indent="450215" algn="just">
              <a:lnSpc>
                <a:spcPct val="150000"/>
              </a:lnSpc>
            </a:pP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Согласно основному назначению биржи, она служит связующим звеном между продавцами и покупателями. Именно они и являются основными участниками торгов. Ими могут быть как частные лица, так и отдельные компании. Есть два типа рынков:</a:t>
            </a:r>
            <a:endParaRPr lang="ru-RU"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indent="450215" algn="just">
              <a:lnSpc>
                <a:spcPct val="150000"/>
              </a:lnSpc>
            </a:pP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первичный;</a:t>
            </a:r>
            <a:endParaRPr lang="ru-RU"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indent="450215" algn="just">
              <a:lnSpc>
                <a:spcPct val="150000"/>
              </a:lnSpc>
            </a:pPr>
            <a:r>
              <a:rPr lang="ru-RU"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вторичный.</a:t>
            </a:r>
            <a:endParaRPr lang="ru-RU" sz="1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490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9FFA67B5-E92E-48D8-995B-D45EB5FBC70D}"/>
              </a:ext>
            </a:extLst>
          </p:cNvPr>
          <p:cNvSpPr/>
          <p:nvPr/>
        </p:nvSpPr>
        <p:spPr>
          <a:xfrm>
            <a:off x="368968" y="288758"/>
            <a:ext cx="9496927" cy="59355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indent="450215" algn="just">
              <a:lnSpc>
                <a:spcPct val="150000"/>
              </a:lnSpc>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Участник организованных торгов (ст.16 ФЗ№325 от 21.11.2011)</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9CF8958E-1A6C-431E-949B-48B1ABCFA9F7}"/>
              </a:ext>
            </a:extLst>
          </p:cNvPr>
          <p:cNvSpPr/>
          <p:nvPr/>
        </p:nvSpPr>
        <p:spPr>
          <a:xfrm>
            <a:off x="545431" y="1060466"/>
            <a:ext cx="10355180" cy="338554"/>
          </a:xfrm>
          <a:prstGeom prst="rect">
            <a:avLst/>
          </a:prstGeom>
        </p:spPr>
        <p:txBody>
          <a:bodyPr wrap="square">
            <a:spAutoFit/>
          </a:bodyPr>
          <a:lstStyle/>
          <a:p>
            <a:r>
              <a:rPr lang="ru-RU" sz="1600" dirty="0">
                <a:latin typeface="Times New Roman" panose="02020603050405020304" pitchFamily="18" charset="0"/>
                <a:cs typeface="Times New Roman" panose="02020603050405020304" pitchFamily="18" charset="0"/>
              </a:rPr>
              <a:t>В соответствии со ст.16  N 325-ФЗ от 21.11.2011 (ред. от 31.07.2020) "Об организованных торгах":</a:t>
            </a:r>
          </a:p>
        </p:txBody>
      </p:sp>
      <p:sp>
        <p:nvSpPr>
          <p:cNvPr id="5" name="Прямоугольник: скругленные углы 4">
            <a:extLst>
              <a:ext uri="{FF2B5EF4-FFF2-40B4-BE49-F238E27FC236}">
                <a16:creationId xmlns:a16="http://schemas.microsoft.com/office/drawing/2014/main" id="{AC3C6908-AF99-493F-8244-A0B544BB0A32}"/>
              </a:ext>
            </a:extLst>
          </p:cNvPr>
          <p:cNvSpPr/>
          <p:nvPr/>
        </p:nvSpPr>
        <p:spPr>
          <a:xfrm>
            <a:off x="144379" y="1515979"/>
            <a:ext cx="11758863" cy="178869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 участию в организованных торгах </a:t>
            </a:r>
            <a:r>
              <a:rPr lang="ru-RU" b="1"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ценными бумагами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могут быть допущены дилеры, управляющие и брокеры, которые имеют лицензию профессионального участника рынка ценных бумаг, управляющие компании инвестиционных фондов, паевых инвестиционных фондов, негосударственных пенсионных фондов, центральный контрагент, Банк России, Федеральное казначейство.</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281B8FC1-16A7-40F2-8EFB-A01A006D8F68}"/>
              </a:ext>
            </a:extLst>
          </p:cNvPr>
          <p:cNvSpPr/>
          <p:nvPr/>
        </p:nvSpPr>
        <p:spPr>
          <a:xfrm>
            <a:off x="144378" y="3433665"/>
            <a:ext cx="11758863" cy="320776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a:t>
            </a:r>
            <a:r>
              <a:rPr lang="ru-RU" b="1"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товаром</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могут быть допущены индивидуальные предприниматели и юридические лица, созданные в соответствии с законодательством Российской Федерации. При этом, если участник торгов действует в интересах и за счет другого лица, таким участником могут быть брокер, имеющий лицензию профессионального участника рынка ценных бумаг, центральный контрагент или лицо, включенное организатором торговли в список участников торгов товаром, действующих в интересах и за счет других лиц. Условия и порядок включения участников торгов в указанный список, а также условия и порядок исключения из этого списка устанавливаются организатором торговли.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198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6F441FCD-48B8-4257-844B-DF19DAEF0AA6}"/>
              </a:ext>
            </a:extLst>
          </p:cNvPr>
          <p:cNvSpPr/>
          <p:nvPr/>
        </p:nvSpPr>
        <p:spPr>
          <a:xfrm>
            <a:off x="144379" y="84222"/>
            <a:ext cx="11919284" cy="295575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a:t>
            </a:r>
            <a:r>
              <a:rPr lang="ru-RU" b="1" i="1" dirty="0">
                <a:solidFill>
                  <a:srgbClr val="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иностранной валютой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могут быть допущены кредитные организации, имеющие право на основании лицензий Банка России осуществлять банковские операции со средствами в иностранной валюте, центральный контрагент, Банк России, Федеральное казначейство, а также иные юридические лица, которые вправе осуществлять куплю-продажу иностранной валюты в силу федерального закона. Если договоры купли-продажи иностранной валюты на организованных торгах заключаются с центральным контрагентом, являющимся уполномоченным банком, к участию в этих организованных торгах могут быть допущены иные юридические лица, созданные в соответствии с законодательством Российской Федерации.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6F361321-D1E9-47AC-9FF7-3C8659BD54B4}"/>
              </a:ext>
            </a:extLst>
          </p:cNvPr>
          <p:cNvSpPr/>
          <p:nvPr/>
        </p:nvSpPr>
        <p:spPr>
          <a:xfrm>
            <a:off x="176463" y="3176336"/>
            <a:ext cx="11855116" cy="32405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50000"/>
              </a:lnSpc>
            </a:pPr>
            <a:r>
              <a:rPr lang="ru-RU" dirty="0">
                <a:latin typeface="Times New Roman" panose="02020603050405020304" pitchFamily="18" charset="0"/>
                <a:ea typeface="Times New Roman" panose="02020603050405020304" pitchFamily="18" charset="0"/>
              </a:rPr>
              <a:t>	К участию в организованных торгах, </a:t>
            </a:r>
            <a:r>
              <a:rPr lang="ru-RU"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 которых заключаются договоры, являющиеся производными финансовыми инструментами</a:t>
            </a:r>
            <a:r>
              <a:rPr lang="ru-RU" dirty="0">
                <a:latin typeface="Times New Roman" panose="02020603050405020304" pitchFamily="18" charset="0"/>
                <a:ea typeface="Times New Roman" panose="02020603050405020304" pitchFamily="18" charset="0"/>
              </a:rPr>
              <a:t>, могут быть допущены Банк России, Федеральное казначейство, центральный контрагент, управляющие компании инвестиционных фондов, паевых инвестиционных фондов, негосударственных пенсионных фондов, а также дилеры, управляющие, брокеры, которые имеют лицензию профессионального участника рынка ценных бумаг, в том числе брокеры, имеющие лицензию на осуществление брокерской деятельности только по заключению договоров, являющихся производными финансовыми инструментами, базисным активом которых является товар</a:t>
            </a:r>
            <a:endParaRPr lang="ru-RU" dirty="0"/>
          </a:p>
        </p:txBody>
      </p:sp>
    </p:spTree>
    <p:extLst>
      <p:ext uri="{BB962C8B-B14F-4D97-AF65-F5344CB8AC3E}">
        <p14:creationId xmlns:p14="http://schemas.microsoft.com/office/powerpoint/2010/main" val="241068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кругленные противолежащие углы 2">
            <a:extLst>
              <a:ext uri="{FF2B5EF4-FFF2-40B4-BE49-F238E27FC236}">
                <a16:creationId xmlns:a16="http://schemas.microsoft.com/office/drawing/2014/main" id="{04A048AB-E04D-43C8-A0C1-2B2C8864E8D3}"/>
              </a:ext>
            </a:extLst>
          </p:cNvPr>
          <p:cNvSpPr/>
          <p:nvPr/>
        </p:nvSpPr>
        <p:spPr>
          <a:xfrm>
            <a:off x="204536" y="88231"/>
            <a:ext cx="11726778" cy="2630905"/>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на которых </a:t>
            </a:r>
            <a:r>
              <a:rPr lang="ru-RU"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заключаются договоры, являющиеся производными финансовыми инструментами, базисным активом которых является товар</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могут быть допущены также юридические лица, созданные в соответствии с законодательством Российской Федерации, если такие договоры заключаются за их счет, а к участию в организованных торгах, на которых заключаются договоры, являющиеся производными финансовыми инструментами, базисным активом которых являются валюта и (или) процентные ставки, могут быть допущены также кредитные организации, действующие от своего имени и за свой счет.</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0030CA21-29A8-41C9-912A-66255AE4303D}"/>
              </a:ext>
            </a:extLst>
          </p:cNvPr>
          <p:cNvSpPr/>
          <p:nvPr/>
        </p:nvSpPr>
        <p:spPr>
          <a:xfrm>
            <a:off x="232611" y="2859506"/>
            <a:ext cx="11726778" cy="1764632"/>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могут быть допущены иностранные юридические лица, осуществляющие функции, аналогичные функциям центрального контрагента, и включенные в перечень, утвержденный Банком России. При включении такого иностранного юридического лица в перечень Банком России могут быть установлены ограничения на допуск его к организованным торгам.</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F60A4B61-4E85-4E37-ACAB-B7C2C647A374}"/>
              </a:ext>
            </a:extLst>
          </p:cNvPr>
          <p:cNvSpPr/>
          <p:nvPr/>
        </p:nvSpPr>
        <p:spPr>
          <a:xfrm>
            <a:off x="232610" y="4780548"/>
            <a:ext cx="11670631" cy="1989221"/>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товаром и в организованных торгах, на которых заключаются договоры, являющиеся производными финансовыми инструментами, базисным активом которых является товар, помимо лиц, указанных в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частях 2</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4</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 16 ФЗ № 325, могут быть допущены иностранные юридические лица, действующие от своего имени и за свой счет или за счет клиента, являющегося иностранным лицом.</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9785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F3169591-782B-4AA1-B3BF-B782616E6710}"/>
              </a:ext>
            </a:extLst>
          </p:cNvPr>
          <p:cNvSpPr/>
          <p:nvPr/>
        </p:nvSpPr>
        <p:spPr>
          <a:xfrm>
            <a:off x="184484" y="385011"/>
            <a:ext cx="11855116" cy="2149642"/>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 участию в организованных торгах, на которых заключаются договоры РЕПО с клиринговыми сертификатами участия имущественного пула, в который внесены товары в соответствии </a:t>
            </a:r>
            <a:r>
              <a:rPr lang="ru-RU"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 </a:t>
            </a:r>
            <a:r>
              <a:rPr lang="ru-RU"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частью 2.1 статьи 24.1</a:t>
            </a:r>
            <a:r>
              <a:rPr lang="ru-RU"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Федерального закона от 7 февраля 2011 года N 7-ФЗ "О клиринге, клиринговой деятельности и центральном контрагенте"</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наряду с лицами, указанными в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части 1</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настоящей статьи, могут быть допущены юридические лица, созданные в соответствии с законодательством Российской Федерации, если такие договоры заключаются за их счет.</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304268EB-7735-4F40-BB10-83D260CACF0F}"/>
              </a:ext>
            </a:extLst>
          </p:cNvPr>
          <p:cNvSpPr/>
          <p:nvPr/>
        </p:nvSpPr>
        <p:spPr>
          <a:xfrm>
            <a:off x="184484" y="2662989"/>
            <a:ext cx="11855116" cy="2117559"/>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Правилами организованных торгов могут быть определены различные группы (категории) участников торгов и установлены различные требования к таким участникам торгов, а также различные права и обязанности таких участников торгов. При этом требования, предъявляемые к участникам торгов одной группы (категории), права и обязанности таких участников должны быть одинаковыми.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3A9D7C34-9778-4109-AAB4-361B0475ACCC}"/>
              </a:ext>
            </a:extLst>
          </p:cNvPr>
          <p:cNvSpPr/>
          <p:nvPr/>
        </p:nvSpPr>
        <p:spPr>
          <a:xfrm>
            <a:off x="168442" y="4908884"/>
            <a:ext cx="11855116" cy="1475874"/>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Если это предусмотрено договором с клиентом, участник торгов вправе быть одновременно коммерческим представителем разных сторон договора, заключенного на организованных торгах, в том числе лиц, не являющихся предпринимателями.</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0145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B27D43A8-30B6-4DE2-9F95-50E9A7883AA4}"/>
              </a:ext>
            </a:extLst>
          </p:cNvPr>
          <p:cNvSpPr/>
          <p:nvPr/>
        </p:nvSpPr>
        <p:spPr>
          <a:xfrm>
            <a:off x="152399" y="105321"/>
            <a:ext cx="7740316" cy="6577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indent="450215">
              <a:lnSpc>
                <a:spcPct val="150000"/>
              </a:lnSpc>
              <a:spcAft>
                <a:spcPts val="0"/>
              </a:spcAft>
            </a:pP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Участники биржевых торгов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E1A91163-46EE-4216-94A4-7AD6EA221DB2}"/>
              </a:ext>
            </a:extLst>
          </p:cNvPr>
          <p:cNvSpPr/>
          <p:nvPr/>
        </p:nvSpPr>
        <p:spPr>
          <a:xfrm>
            <a:off x="152398" y="798984"/>
            <a:ext cx="11606463" cy="1796716"/>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rPr>
              <a:t>Наибольший интерес для инвесторов представляют фондовые биржи. Обывателям кажется, что биржевая торговля во многом хаотична, но на самом деле ей свойственны характерные признаки, которые участники успели изучить за историю существования торгов. Помимо этого, деятельность биржи и ее участников строго регламентируется, а к работе допускаются только профессиональные участники.</a:t>
            </a:r>
            <a:endParaRPr lang="ru-RU" sz="1600" dirty="0">
              <a:latin typeface="Times New Roman" panose="02020603050405020304" pitchFamily="18" charset="0"/>
              <a:ea typeface="Times New Roman" panose="02020603050405020304" pitchFamily="18" charset="0"/>
            </a:endParaRPr>
          </a:p>
        </p:txBody>
      </p:sp>
      <p:sp>
        <p:nvSpPr>
          <p:cNvPr id="4" name="Прямоугольник: усеченные противолежащие углы 3">
            <a:extLst>
              <a:ext uri="{FF2B5EF4-FFF2-40B4-BE49-F238E27FC236}">
                <a16:creationId xmlns:a16="http://schemas.microsoft.com/office/drawing/2014/main" id="{4EF5CAE1-E93F-4D0E-A722-2BA8F0CFC58C}"/>
              </a:ext>
            </a:extLst>
          </p:cNvPr>
          <p:cNvSpPr/>
          <p:nvPr/>
        </p:nvSpPr>
        <p:spPr>
          <a:xfrm>
            <a:off x="152397" y="2631636"/>
            <a:ext cx="11606463" cy="1395662"/>
          </a:xfrm>
          <a:prstGeom prst="snip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rPr>
              <a:t>Доступ на биржу могут получить обученные и аккредитованные участники, причем в узкоспециализированной области. Основная причина возникновения данных областей – обеспечение честности и независимости в торгах среди участников. Среди лицензированных участников выделяют следующие группы:</a:t>
            </a:r>
            <a:endParaRPr lang="ru-RU" sz="1600" dirty="0">
              <a:latin typeface="Times New Roman" panose="02020603050405020304" pitchFamily="18" charset="0"/>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1C18426B-47F1-4C54-9DEE-489ABD6CAF3B}"/>
              </a:ext>
            </a:extLst>
          </p:cNvPr>
          <p:cNvSpPr/>
          <p:nvPr/>
        </p:nvSpPr>
        <p:spPr>
          <a:xfrm>
            <a:off x="1147011" y="3938948"/>
            <a:ext cx="6096000" cy="2120068"/>
          </a:xfrm>
          <a:prstGeom prst="rect">
            <a:avLst/>
          </a:prstGeom>
        </p:spPr>
        <p:txBody>
          <a:bodyPr>
            <a:spAutoFit/>
          </a:bodyPr>
          <a:lstStyle/>
          <a:p>
            <a:pPr marL="342900" lvl="0" indent="-342900" algn="just">
              <a:lnSpc>
                <a:spcPct val="150000"/>
              </a:lnSpc>
              <a:spcAft>
                <a:spcPts val="0"/>
              </a:spcAft>
              <a:buSzPts val="1000"/>
              <a:buFont typeface="Wingdings" panose="05000000000000000000" pitchFamily="2" charset="2"/>
              <a:buChar char="Ø"/>
              <a:tabLst>
                <a:tab pos="457200" algn="l"/>
              </a:tabLst>
            </a:pPr>
            <a:r>
              <a:rPr lang="ru-RU" dirty="0">
                <a:solidFill>
                  <a:srgbClr val="000000"/>
                </a:solidFill>
                <a:latin typeface="Times New Roman" panose="02020603050405020304" pitchFamily="18" charset="0"/>
                <a:ea typeface="Times New Roman" panose="02020603050405020304" pitchFamily="18" charset="0"/>
              </a:rPr>
              <a:t>брокеры;</a:t>
            </a:r>
            <a:endParaRPr lang="ru-RU"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SzPts val="1000"/>
              <a:buFont typeface="Wingdings" panose="05000000000000000000" pitchFamily="2" charset="2"/>
              <a:buChar char="Ø"/>
              <a:tabLst>
                <a:tab pos="457200" algn="l"/>
              </a:tabLst>
            </a:pPr>
            <a:r>
              <a:rPr lang="ru-RU" dirty="0">
                <a:solidFill>
                  <a:srgbClr val="000000"/>
                </a:solidFill>
                <a:latin typeface="Times New Roman" panose="02020603050405020304" pitchFamily="18" charset="0"/>
                <a:ea typeface="Times New Roman" panose="02020603050405020304" pitchFamily="18" charset="0"/>
              </a:rPr>
              <a:t>дилеры;</a:t>
            </a:r>
            <a:endParaRPr lang="ru-RU"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SzPts val="1000"/>
              <a:buFont typeface="Wingdings" panose="05000000000000000000" pitchFamily="2" charset="2"/>
              <a:buChar char="Ø"/>
              <a:tabLst>
                <a:tab pos="457200" algn="l"/>
              </a:tabLst>
            </a:pPr>
            <a:r>
              <a:rPr lang="ru-RU" dirty="0">
                <a:solidFill>
                  <a:srgbClr val="000000"/>
                </a:solidFill>
                <a:latin typeface="Times New Roman" panose="02020603050405020304" pitchFamily="18" charset="0"/>
                <a:ea typeface="Times New Roman" panose="02020603050405020304" pitchFamily="18" charset="0"/>
              </a:rPr>
              <a:t>регистраторы (реестродержатели);</a:t>
            </a:r>
            <a:endParaRPr lang="ru-RU"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SzPts val="1000"/>
              <a:buFont typeface="Wingdings" panose="05000000000000000000" pitchFamily="2" charset="2"/>
              <a:buChar char="Ø"/>
              <a:tabLst>
                <a:tab pos="457200" algn="l"/>
              </a:tabLst>
            </a:pPr>
            <a:r>
              <a:rPr lang="ru-RU" dirty="0">
                <a:solidFill>
                  <a:srgbClr val="000000"/>
                </a:solidFill>
                <a:latin typeface="Times New Roman" panose="02020603050405020304" pitchFamily="18" charset="0"/>
                <a:ea typeface="Times New Roman" panose="02020603050405020304" pitchFamily="18" charset="0"/>
              </a:rPr>
              <a:t>депозитарии;</a:t>
            </a:r>
            <a:endParaRPr lang="ru-RU"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SzPts val="1000"/>
              <a:buFont typeface="Wingdings" panose="05000000000000000000" pitchFamily="2" charset="2"/>
              <a:buChar char="Ø"/>
              <a:tabLst>
                <a:tab pos="457200" algn="l"/>
              </a:tabLst>
            </a:pPr>
            <a:r>
              <a:rPr lang="ru-RU" dirty="0">
                <a:solidFill>
                  <a:srgbClr val="000000"/>
                </a:solidFill>
                <a:latin typeface="Times New Roman" panose="02020603050405020304" pitchFamily="18" charset="0"/>
                <a:ea typeface="Times New Roman" panose="02020603050405020304" pitchFamily="18" charset="0"/>
              </a:rPr>
              <a:t>расчетные и клиринговые палаты.</a:t>
            </a:r>
            <a:endParaRPr lang="ru-RU" dirty="0">
              <a:latin typeface="Times New Roman" panose="02020603050405020304" pitchFamily="18" charset="0"/>
              <a:ea typeface="Times New Roman" panose="02020603050405020304" pitchFamily="18" charset="0"/>
            </a:endParaRPr>
          </a:p>
        </p:txBody>
      </p:sp>
      <p:sp>
        <p:nvSpPr>
          <p:cNvPr id="6" name="Прямоугольник 5">
            <a:extLst>
              <a:ext uri="{FF2B5EF4-FFF2-40B4-BE49-F238E27FC236}">
                <a16:creationId xmlns:a16="http://schemas.microsoft.com/office/drawing/2014/main" id="{E8E33F0C-6058-4DC7-B1A7-41B776DCF8FE}"/>
              </a:ext>
            </a:extLst>
          </p:cNvPr>
          <p:cNvSpPr/>
          <p:nvPr/>
        </p:nvSpPr>
        <p:spPr>
          <a:xfrm>
            <a:off x="5662860" y="5414480"/>
            <a:ext cx="6096000" cy="1289071"/>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rPr>
              <a:t>Представители каждой группы имеют строго ограниченную зону ответственности на бирже и являются юридическими лицами.</a:t>
            </a:r>
            <a:endParaRPr lang="ru-RU"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02413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BF76A75C-72DB-4ABF-A56A-C7034027198A}"/>
              </a:ext>
            </a:extLst>
          </p:cNvPr>
          <p:cNvSpPr/>
          <p:nvPr/>
        </p:nvSpPr>
        <p:spPr>
          <a:xfrm>
            <a:off x="328863" y="280737"/>
            <a:ext cx="11558337" cy="1700463"/>
          </a:xfrm>
          <a:prstGeom prst="round2DiagRect">
            <a:avLst/>
          </a:prstGeom>
        </p:spPr>
        <p:style>
          <a:lnRef idx="2">
            <a:schemeClr val="accent5"/>
          </a:lnRef>
          <a:fillRef idx="1">
            <a:schemeClr val="lt1"/>
          </a:fillRef>
          <a:effectRef idx="0">
            <a:schemeClr val="accent5"/>
          </a:effectRef>
          <a:fontRef idx="minor">
            <a:schemeClr val="dk1"/>
          </a:fontRef>
        </p:style>
        <p:txBody>
          <a:bodyPr rtlCol="0" anchor="ctr"/>
          <a:lstStyle/>
          <a:p>
            <a:pPr indent="450215" algn="just">
              <a:lnSpc>
                <a:spcPct val="150000"/>
              </a:lnSpc>
              <a:spcAft>
                <a:spcPts val="0"/>
              </a:spcAft>
            </a:pPr>
            <a:r>
              <a:rPr lang="ru-RU" b="1" i="1" dirty="0">
                <a:solidFill>
                  <a:srgbClr val="002060"/>
                </a:solidFill>
                <a:latin typeface="Times New Roman" panose="02020603050405020304" pitchFamily="18" charset="0"/>
                <a:ea typeface="Times New Roman" panose="02020603050405020304" pitchFamily="18" charset="0"/>
              </a:rPr>
              <a:t>Дилеры</a:t>
            </a:r>
            <a:r>
              <a:rPr lang="ru-RU" dirty="0">
                <a:solidFill>
                  <a:srgbClr val="002060"/>
                </a:solidFill>
                <a:latin typeface="Times New Roman" panose="02020603050405020304" pitchFamily="18" charset="0"/>
                <a:ea typeface="Times New Roman" panose="02020603050405020304" pitchFamily="18" charset="0"/>
              </a:rPr>
              <a:t> - крупные игроки, осуществляющие все операции за свой счет и в своих интересах. Для этого они должны обладать внушительным капиталом и высококвалифицированными сотрудниками. Дилеры обязуются публично устанавливать цены на активы, а затем исполнять сделки по заявленным ценам. Дилеры оказывают существенное влияние на ликвидность отдельных инструментов и всего рынка.</a:t>
            </a:r>
            <a:endParaRPr lang="ru-RU" sz="1600" dirty="0">
              <a:solidFill>
                <a:srgbClr val="002060"/>
              </a:solidFill>
              <a:latin typeface="Times New Roman" panose="02020603050405020304" pitchFamily="18" charset="0"/>
              <a:ea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3FC3EA9A-7E61-4B21-8208-38AED2D01007}"/>
              </a:ext>
            </a:extLst>
          </p:cNvPr>
          <p:cNvSpPr/>
          <p:nvPr/>
        </p:nvSpPr>
        <p:spPr>
          <a:xfrm>
            <a:off x="328863" y="2101516"/>
            <a:ext cx="11558337" cy="2294021"/>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rPr>
              <a:t>Каждая ценная бумага имеет своего эмитента, то есть компанию, осуществившую ее выпуск. Компании осуществляют эмиссию в собственных интересах, но бумаги обращаются в свободном доступе, поэтому для исполнения своих обязательств эмитент должен иметь информацию обо всех владельцах. Именно этим и занимаются регистраторы или реестродержатели. Они выступают от лица компании-эмитента и ведут учет в реестре владельцев ценных бумаг.</a:t>
            </a:r>
            <a:endParaRPr lang="ru-RU" sz="1600" dirty="0">
              <a:solidFill>
                <a:srgbClr val="002060"/>
              </a:solidFill>
              <a:latin typeface="Times New Roman" panose="02020603050405020304" pitchFamily="18" charset="0"/>
              <a:ea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5B38BCF5-36AD-4114-B204-59F4B3904FA5}"/>
              </a:ext>
            </a:extLst>
          </p:cNvPr>
          <p:cNvSpPr/>
          <p:nvPr/>
        </p:nvSpPr>
        <p:spPr>
          <a:xfrm>
            <a:off x="328863" y="4588042"/>
            <a:ext cx="11558337" cy="1989221"/>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rPr>
              <a:t>В интересах инвесторов действуют другие участники – </a:t>
            </a:r>
            <a:r>
              <a:rPr lang="ru-RU" b="1" i="1" dirty="0">
                <a:solidFill>
                  <a:srgbClr val="002060"/>
                </a:solidFill>
                <a:latin typeface="Times New Roman" panose="02020603050405020304" pitchFamily="18" charset="0"/>
                <a:ea typeface="Times New Roman" panose="02020603050405020304" pitchFamily="18" charset="0"/>
              </a:rPr>
              <a:t>депозитарии</a:t>
            </a:r>
            <a:r>
              <a:rPr lang="ru-RU" dirty="0">
                <a:solidFill>
                  <a:srgbClr val="002060"/>
                </a:solidFill>
                <a:latin typeface="Times New Roman" panose="02020603050405020304" pitchFamily="18" charset="0"/>
                <a:ea typeface="Times New Roman" panose="02020603050405020304" pitchFamily="18" charset="0"/>
              </a:rPr>
              <a:t>. Они осуществляют учет, хранение и следят за соблюдением прав владельцев ценных бумаг. Никаких операций они при этом не осуществляют. Финансовые компании осуществляют деятельность во многих областях, поэтому вполне вероятно, что брокер будет выполнять и депозитарные функции.</a:t>
            </a:r>
            <a:endParaRPr lang="ru-RU" sz="1600" dirty="0">
              <a:solidFill>
                <a:srgbClr val="00206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9487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81DBC02-0520-4F5B-922D-BB8099C746C0}"/>
              </a:ext>
            </a:extLst>
          </p:cNvPr>
          <p:cNvSpPr/>
          <p:nvPr/>
        </p:nvSpPr>
        <p:spPr>
          <a:xfrm>
            <a:off x="312818" y="111339"/>
            <a:ext cx="11742817" cy="153016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indent="450215" algn="just">
              <a:lnSpc>
                <a:spcPct val="150000"/>
              </a:lnSpc>
              <a:spcAft>
                <a:spcPts val="0"/>
              </a:spcAf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фондовой бирже ежесекундно происходят операции с ценными бумагами. Непосредственно исполнением занимаются </a:t>
            </a:r>
            <a:r>
              <a:rPr lang="ru-RU" sz="16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расчетные и клиринговые центры,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которые переводят средства со счета на счет, снимают и блокируют суммы участников торгов. Именно за счет их деятельности обеспечивается честность сделок, благодаря которой участники могут быть уверенны в исполнении выставленных заявок.</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5F76EB65-B3BB-44DE-900B-825BDA3E6AD0}"/>
              </a:ext>
            </a:extLst>
          </p:cNvPr>
          <p:cNvSpPr/>
          <p:nvPr/>
        </p:nvSpPr>
        <p:spPr>
          <a:xfrm>
            <a:off x="312819" y="1714885"/>
            <a:ext cx="11742816" cy="171411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indent="450215" algn="just">
              <a:lnSpc>
                <a:spcPct val="150000"/>
              </a:lnSpc>
              <a:spcAft>
                <a:spcPts val="0"/>
              </a:spcAft>
            </a:pP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Наибольший интерес для простых инвесторов представляет </a:t>
            </a:r>
            <a:r>
              <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брокерская деятельность</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ведь именно </a:t>
            </a:r>
            <a:r>
              <a:rPr lang="ru-RU"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брокеры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предоставляют доступ к торгам на бирже. Главная их функция – осуществление посредничества между трейдером и биржей. Инвестору для участия в торгах необходимо заключить договор на брокерское обслуживание, а брокер в свою очередь уже предоставляет торговый терминал, в котором можно вести торговлю.</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7D939BB8-71FC-48BC-95AF-A469CE87C929}"/>
              </a:ext>
            </a:extLst>
          </p:cNvPr>
          <p:cNvSpPr/>
          <p:nvPr/>
        </p:nvSpPr>
        <p:spPr>
          <a:xfrm>
            <a:off x="312819" y="3510831"/>
            <a:ext cx="11742816" cy="139566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Основное назначение брокеров заключается в операционной деятельности, за которую они берут комиссию. Брокерские компании выполняют поручения своих клиентов по сделкам, ведут отчеты и подсчитывают налоги, которыми облагается инвестор.</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1496A9A6-74A4-4704-AD01-2D8B67535B95}"/>
              </a:ext>
            </a:extLst>
          </p:cNvPr>
          <p:cNvSpPr/>
          <p:nvPr/>
        </p:nvSpPr>
        <p:spPr>
          <a:xfrm>
            <a:off x="312819" y="5053262"/>
            <a:ext cx="11742816" cy="154004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36000" indent="450215" algn="just"/>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Для доступа на рынок инвестор должен выполнить следующие шаги:</a:t>
            </a:r>
          </a:p>
          <a:p>
            <a:pPr marL="36000" lvl="0" indent="-342900" algn="just">
              <a:buFont typeface="+mj-lt"/>
              <a:buAutoNum type="arabicPeriod"/>
              <a:tabLst>
                <a:tab pos="457200" algn="l"/>
              </a:tabLs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Заключить договор на брокерское обслуживание.</a:t>
            </a:r>
            <a:endPar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6000" lvl="0" indent="-342900" algn="just">
              <a:buFont typeface="+mj-lt"/>
              <a:buAutoNum type="arabicPeriod"/>
              <a:tabLst>
                <a:tab pos="457200" algn="l"/>
              </a:tabLs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Открыть брокерский счет.</a:t>
            </a:r>
            <a:endPar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36000" lvl="0" indent="-342900" algn="just">
              <a:buFont typeface="+mj-lt"/>
              <a:buAutoNum type="arabicPeriod"/>
              <a:tabLst>
                <a:tab pos="457200" algn="l"/>
              </a:tabLs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Установить торговый терминал.</a:t>
            </a:r>
          </a:p>
          <a:p>
            <a:pPr marL="36000" algn="just">
              <a:tabLst>
                <a:tab pos="457200" algn="l"/>
              </a:tabLst>
            </a:pPr>
            <a:r>
              <a:rPr lang="ru-RU" dirty="0">
                <a:solidFill>
                  <a:srgbClr val="002060"/>
                </a:solidFill>
                <a:latin typeface="Times New Roman" panose="02020603050405020304" pitchFamily="18" charset="0"/>
                <a:cs typeface="Times New Roman" panose="02020603050405020304" pitchFamily="18" charset="0"/>
              </a:rPr>
              <a:t>Только после этого инвестор может осуществлять сделки на бирже.</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2716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26E037A-A750-42A3-BDAB-B372B19C83F1}"/>
              </a:ext>
            </a:extLst>
          </p:cNvPr>
          <p:cNvSpPr/>
          <p:nvPr/>
        </p:nvSpPr>
        <p:spPr>
          <a:xfrm>
            <a:off x="3651689" y="31727"/>
            <a:ext cx="6318781" cy="463397"/>
          </a:xfrm>
          <a:prstGeom prst="rect">
            <a:avLst/>
          </a:prstGeom>
        </p:spPr>
        <p:txBody>
          <a:bodyPr wrap="none">
            <a:spAutoFit/>
          </a:bodyPr>
          <a:lstStyle/>
          <a:p>
            <a:pPr indent="450215">
              <a:lnSpc>
                <a:spcPct val="150000"/>
              </a:lnSpc>
              <a:spcAft>
                <a:spcPts val="0"/>
              </a:spcAft>
            </a:pPr>
            <a:r>
              <a:rPr lang="ru-RU"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Основными участниками биржевых торгов являются:</a:t>
            </a:r>
            <a:endParaRPr lang="ru-RU"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D5A9CD56-72F2-4BDA-8C58-26247BD98DF4}"/>
              </a:ext>
            </a:extLst>
          </p:cNvPr>
          <p:cNvSpPr/>
          <p:nvPr/>
        </p:nvSpPr>
        <p:spPr>
          <a:xfrm>
            <a:off x="132307" y="609729"/>
            <a:ext cx="6084259" cy="5592813"/>
          </a:xfrm>
          <a:prstGeom prst="rect">
            <a:avLst/>
          </a:prstGeom>
        </p:spPr>
        <p:txBody>
          <a:bodyPr wrap="square">
            <a:spAutoFit/>
          </a:bodyPr>
          <a:lstStyle/>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Дилеры.</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Для покупок и продаж пользуются личными финансовыми средствами, осуществляют торговлю без посредников.</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Брокеры. </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Участвуют в торгах по заявке клиентов за вознаграждение в виде комиссионных.</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Специалисты.</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Занимаются аналитической деятельностью, проводят консультации.</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Маклеры.</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Играют на бирже.</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Организаторы торгов.</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Ответственны за обеспечение хода торгового процесса.</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Руководители биржи.</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Отслеживают соблюдение действующего законодательства и исполнение правил функционирования рынка.</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lvl="0" indent="450000" algn="just">
              <a:lnSpc>
                <a:spcPct val="150000"/>
              </a:lnSpc>
              <a:spcAft>
                <a:spcPts val="0"/>
              </a:spcAft>
              <a:tabLst>
                <a:tab pos="457200" algn="l"/>
              </a:tabLst>
            </a:pPr>
            <a:r>
              <a:rPr lang="ru-RU" sz="1600" b="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Сотрудники аппарата биржи.</a:t>
            </a:r>
            <a:r>
              <a:rPr lang="ru-RU" sz="16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Ответственны за техническое обеспечение торговой деятельности.</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Торговля на бирже: все важные понятия для новичка">
            <a:extLst>
              <a:ext uri="{FF2B5EF4-FFF2-40B4-BE49-F238E27FC236}">
                <a16:creationId xmlns:a16="http://schemas.microsoft.com/office/drawing/2014/main" id="{ACE93B70-3E73-4EFB-B0C2-9348BAA7C0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6567" y="921399"/>
            <a:ext cx="5634577" cy="3635581"/>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045441"/>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160</TotalTime>
  <Words>1672</Words>
  <Application>Microsoft Office PowerPoint</Application>
  <PresentationFormat>Широкоэкранный</PresentationFormat>
  <Paragraphs>58</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Gill Sans MT</vt:lpstr>
      <vt:lpstr>Times New Roman</vt:lpstr>
      <vt:lpstr>Wingdings</vt:lpstr>
      <vt:lpstr>Галерея</vt:lpstr>
      <vt:lpstr>Тема 4 «Участники биржевой торговли»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«Участники биржевой торговли»</dc:title>
  <dc:creator>Nickolay Uglitskikh</dc:creator>
  <cp:lastModifiedBy>Nickolay Uglitskikh</cp:lastModifiedBy>
  <cp:revision>15</cp:revision>
  <dcterms:created xsi:type="dcterms:W3CDTF">2020-09-28T10:51:30Z</dcterms:created>
  <dcterms:modified xsi:type="dcterms:W3CDTF">2020-10-02T08:10:01Z</dcterms:modified>
</cp:coreProperties>
</file>